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5567"/>
  </p:normalViewPr>
  <p:slideViewPr>
    <p:cSldViewPr snapToGrid="0">
      <p:cViewPr varScale="1">
        <p:scale>
          <a:sx n="32" d="100"/>
          <a:sy n="32"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4/23/21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4/23/21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11108282" y="3242082"/>
            <a:ext cx="11226111" cy="13495871"/>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9060238" y="3555863"/>
            <a:ext cx="9225291"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9353557" y="16722544"/>
            <a:ext cx="8649695" cy="5405835"/>
            <a:chOff x="42101646" y="20308710"/>
            <a:chExt cx="12508713" cy="7817621"/>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2494985" cy="7679092"/>
            </a:xfrm>
            <a:prstGeom prst="rect">
              <a:avLst/>
            </a:prstGeom>
          </p:spPr>
          <p:txBody>
            <a:bodyPr wrap="square" lIns="0" tIns="0" rIns="0" bIns="0" rtlCol="0" anchor="t">
              <a:spAutoFit/>
            </a:bodyPr>
            <a:lstStyle/>
            <a:p>
              <a:pPr algn="just"/>
              <a:r>
                <a:rPr lang="es-ES_tradnl" sz="2800" b="1" spc="192" dirty="0">
                  <a:solidFill>
                    <a:srgbClr val="343862"/>
                  </a:solidFill>
                  <a:latin typeface="Times New Roman" panose="02020603050405020304" pitchFamily="18" charset="0"/>
                  <a:cs typeface="Times New Roman" panose="02020603050405020304" pitchFamily="18" charset="0"/>
                </a:rPr>
                <a:t>REFERENCIAS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a:t>
              </a:r>
              <a:r>
                <a:rPr lang="es-ES_tradnl" sz="1600" dirty="0">
                  <a:solidFill>
                    <a:srgbClr val="343862"/>
                  </a:solidFill>
                  <a:latin typeface="Times New Roman" panose="02020603050405020304" pitchFamily="18" charset="0"/>
                  <a:cs typeface="Times New Roman" panose="02020603050405020304" pitchFamily="18" charset="0"/>
                </a:rPr>
                <a:t>en</a:t>
              </a:r>
              <a:r>
                <a:rPr lang="en-US" sz="1600" dirty="0">
                  <a:solidFill>
                    <a:srgbClr val="343862"/>
                  </a:solidFill>
                  <a:latin typeface="Times New Roman" panose="02020603050405020304" pitchFamily="18" charset="0"/>
                  <a:cs typeface="Times New Roman" panose="02020603050405020304" pitchFamily="18" charset="0"/>
                </a:rPr>
                <a:t> National Engineering Handbook, 210-VI, </a:t>
              </a:r>
              <a:r>
                <a:rPr lang="es-ES_tradnl" sz="1600" dirty="0">
                  <a:solidFill>
                    <a:srgbClr val="343862"/>
                  </a:solidFill>
                  <a:latin typeface="Times New Roman" panose="02020603050405020304" pitchFamily="18" charset="0"/>
                  <a:cs typeface="Times New Roman" panose="02020603050405020304" pitchFamily="18" charset="0"/>
                </a:rPr>
                <a:t>Fecha de acceso</a:t>
              </a:r>
              <a:r>
                <a:rPr lang="en-US" sz="1600" dirty="0">
                  <a:solidFill>
                    <a:srgbClr val="343862"/>
                  </a:solidFill>
                  <a:latin typeface="Times New Roman" panose="02020603050405020304" pitchFamily="18" charset="0"/>
                  <a:cs typeface="Times New Roman" panose="02020603050405020304" pitchFamily="18" charset="0"/>
                </a:rPr>
                <a:t>: 12/16/2020, 2012, Cap.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a:t>
              </a:r>
              <a:r>
                <a:rPr lang="es-ES_tradnl" sz="1600" dirty="0">
                  <a:solidFill>
                    <a:srgbClr val="343862"/>
                  </a:solidFill>
                  <a:latin typeface="Times New Roman" panose="02020603050405020304" pitchFamily="18" charset="0"/>
                  <a:cs typeface="Times New Roman" panose="02020603050405020304" pitchFamily="18" charset="0"/>
                </a:rPr>
                <a:t>Código fuente</a:t>
              </a:r>
              <a:r>
                <a:rPr lang="en-US" sz="1600" dirty="0">
                  <a:solidFill>
                    <a:srgbClr val="343862"/>
                  </a:solidFill>
                  <a:latin typeface="Times New Roman" panose="02020603050405020304" pitchFamily="18" charset="0"/>
                  <a:cs typeface="Times New Roman" panose="02020603050405020304" pitchFamily="18" charset="0"/>
                </a:rPr>
                <a:t>]. https://github.com/sarah-hs/Color-extraction/tree/main/Rock-images.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y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y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L. Vázquez, G. H. </a:t>
              </a:r>
              <a:r>
                <a:rPr lang="es-ES_tradnl" sz="1600" dirty="0">
                  <a:solidFill>
                    <a:srgbClr val="343862"/>
                  </a:solidFill>
                  <a:latin typeface="Times New Roman" panose="02020603050405020304" pitchFamily="18" charset="0"/>
                  <a:cs typeface="Times New Roman" panose="02020603050405020304" pitchFamily="18" charset="0"/>
                </a:rPr>
                <a:t>Alférez</a:t>
              </a:r>
              <a:r>
                <a:rPr lang="en-US" sz="1600" dirty="0">
                  <a:solidFill>
                    <a:srgbClr val="343862"/>
                  </a:solidFill>
                  <a:latin typeface="Times New Roman" panose="02020603050405020304" pitchFamily="18" charset="0"/>
                  <a:cs typeface="Times New Roman" panose="02020603050405020304" pitchFamily="18" charset="0"/>
                </a:rPr>
                <a:t>, B. L. Clausen, y A. M. Martínez, “Automatic Classification of Plutonic Rocks with Deep Learning”, </a:t>
              </a:r>
              <a:r>
                <a:rPr lang="es-ES_tradnl" sz="1600" dirty="0">
                  <a:solidFill>
                    <a:srgbClr val="343862"/>
                  </a:solidFill>
                  <a:latin typeface="Times New Roman" panose="02020603050405020304" pitchFamily="18" charset="0"/>
                  <a:cs typeface="Times New Roman" panose="02020603050405020304" pitchFamily="18" charset="0"/>
                </a:rPr>
                <a:t>Tesis de, Facultad de Ingeniería y Tecnología, Universidad de Montemorelos, México, Abr. 2020.</a:t>
              </a:r>
              <a:endParaRPr lang="es-ES_tradnl"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y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y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y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y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 Conference Series</a:t>
              </a:r>
              <a:r>
                <a:rPr lang="en-US" sz="1600" dirty="0">
                  <a:solidFill>
                    <a:srgbClr val="343862"/>
                  </a:solidFill>
                  <a:latin typeface="Times New Roman" panose="02020603050405020304" pitchFamily="18" charset="0"/>
                  <a:cs typeface="Times New Roman" panose="02020603050405020304" pitchFamily="18" charset="0"/>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9319508" y="10663878"/>
            <a:ext cx="8646323" cy="5911875"/>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CONCLUSIONES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La aproximación con colores dominantes poder ser útil en clasificaciones donde el color es importante para diferenciar imágenes. El formato CIELAB es una excelente opción para hacer esto. La reducción de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también puede ser aplicado cuando se necesita una solución más rápida y ligera. Aunque las imágenes no son tantas como en otros trabajos en el área, los resultados son muy prometedores y pueden ser mejorados con técnicas de aumento de datos y extracción de más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como las formas de los cristales.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9356929" y="3614457"/>
            <a:ext cx="8646323" cy="7132081"/>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pitchFamily="2" charset="0"/>
              </a:rPr>
              <a:t>RESULTADOS</a:t>
            </a:r>
          </a:p>
          <a:p>
            <a:pPr algn="just">
              <a:lnSpc>
                <a:spcPts val="3112"/>
              </a:lnSpc>
            </a:pPr>
            <a:r>
              <a:rPr lang="es-ES_tradnl" sz="3300" spc="192" dirty="0">
                <a:solidFill>
                  <a:srgbClr val="343862"/>
                </a:solidFill>
                <a:latin typeface="Times" pitchFamily="2" charset="0"/>
              </a:rPr>
              <a:t>Los mejores resultados durante la validación fueron para el modelo generado usando KNN entrenado con los cuatro colores dominantes en el formato CIELAB (Fig. 3). Estos resultados son mejores que los obtenidos en [3,4] donde se utilizó extracción de </a:t>
            </a:r>
            <a:r>
              <a:rPr lang="en-US" sz="3300" spc="192" dirty="0">
                <a:solidFill>
                  <a:srgbClr val="343862"/>
                </a:solidFill>
                <a:latin typeface="Times" pitchFamily="2" charset="0"/>
              </a:rPr>
              <a:t>features</a:t>
            </a:r>
            <a:r>
              <a:rPr lang="es-ES_tradnl" sz="3300" spc="192" dirty="0">
                <a:solidFill>
                  <a:srgbClr val="343862"/>
                </a:solidFill>
                <a:latin typeface="Times" pitchFamily="2" charset="0"/>
              </a:rPr>
              <a:t> para clasificar muestras minerales. También son similares a los trabajos [5,6,7,8,9] en los que se aplicó </a:t>
            </a:r>
            <a:r>
              <a:rPr lang="en-US" sz="3300" spc="192" dirty="0">
                <a:solidFill>
                  <a:srgbClr val="343862"/>
                </a:solidFill>
                <a:latin typeface="Times" pitchFamily="2" charset="0"/>
              </a:rPr>
              <a:t>machine learning</a:t>
            </a:r>
            <a:r>
              <a:rPr lang="es-ES_tradnl" sz="3300" spc="192" dirty="0">
                <a:solidFill>
                  <a:srgbClr val="343862"/>
                </a:solidFill>
                <a:latin typeface="Times" pitchFamily="2" charset="0"/>
              </a:rPr>
              <a:t> para la clasificación de rocas. Además, un tiempo de entrenamiento de 4.33 minutos, un tiempo de ejecución de 339.87 milisegundos, y un espacio de ocupación de 0.018 MB obtenidos en esta aproximación, fueron mejores que en [5,6,7]. El modelo generado con KNN fue desplegado en la aplicación (Fig. 4).</a:t>
            </a:r>
            <a:endParaRPr lang="es-ES_tradnl"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11409661" y="17038846"/>
            <a:ext cx="6984992" cy="5154616"/>
            <a:chOff x="24532454" y="6108760"/>
            <a:chExt cx="10101309"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615518" y="12758488"/>
              <a:ext cx="1001824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3.</a:t>
              </a:r>
              <a:r>
                <a:rPr lang="es-ES_tradnl" sz="2000" dirty="0">
                  <a:solidFill>
                    <a:srgbClr val="343862"/>
                  </a:solidFill>
                  <a:latin typeface="Times New Roman" panose="02020603050405020304" pitchFamily="18" charset="0"/>
                  <a:cs typeface="Times New Roman" panose="02020603050405020304" pitchFamily="18" charset="0"/>
                </a:rPr>
                <a:t>  </a:t>
              </a:r>
              <a:r>
                <a:rPr lang="es-ES_tradnl" sz="2000" dirty="0" err="1">
                  <a:solidFill>
                    <a:srgbClr val="343862"/>
                  </a:solidFill>
                  <a:latin typeface="Times New Roman" panose="02020603050405020304" pitchFamily="18" charset="0"/>
                  <a:cs typeface="Times New Roman" panose="02020603050405020304" pitchFamily="18" charset="0"/>
                </a:rPr>
                <a:t>Accuracy</a:t>
              </a:r>
              <a:r>
                <a:rPr lang="es-ES_tradnl" sz="2000" dirty="0">
                  <a:solidFill>
                    <a:srgbClr val="343862"/>
                  </a:solidFill>
                  <a:latin typeface="Times New Roman" panose="02020603050405020304" pitchFamily="18" charset="0"/>
                  <a:cs typeface="Times New Roman" panose="02020603050405020304" pitchFamily="18" charset="0"/>
                </a:rPr>
                <a:t> de los modelos entrenados con los datos de los colores dominantes en RGB y CIELAB</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1480141" y="16434004"/>
            <a:ext cx="5101076"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1. </a:t>
            </a:r>
            <a:r>
              <a:rPr lang="es-ES_tradnl" sz="2000" dirty="0">
                <a:solidFill>
                  <a:srgbClr val="343862"/>
                </a:solidFill>
                <a:latin typeface="Times New Roman" panose="02020603050405020304" pitchFamily="18" charset="0"/>
                <a:cs typeface="Times New Roman" panose="02020603050405020304" pitchFamily="18" charset="0"/>
              </a:rPr>
              <a:t> Fundamentos de nuestra aproximación</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8588570" y="21813373"/>
            <a:ext cx="4480714"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4.</a:t>
            </a:r>
            <a:r>
              <a:rPr lang="es-ES_tradnl" sz="2000" dirty="0">
                <a:solidFill>
                  <a:srgbClr val="343862"/>
                </a:solidFill>
                <a:latin typeface="Times New Roman" panose="02020603050405020304" pitchFamily="18" charset="0"/>
                <a:cs typeface="Times New Roman" panose="02020603050405020304" pitchFamily="18" charset="0"/>
              </a:rPr>
              <a:t>  Funcionamiento de la aplicación</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8068077" y="13926879"/>
            <a:ext cx="10613932" cy="8065886"/>
          </a:xfrm>
          <a:prstGeom prst="rect">
            <a:avLst/>
          </a:prstGeom>
        </p:spPr>
      </p:pic>
      <p:sp>
        <p:nvSpPr>
          <p:cNvPr id="3" name="Freeform 3"/>
          <p:cNvSpPr/>
          <p:nvPr/>
        </p:nvSpPr>
        <p:spPr>
          <a:xfrm>
            <a:off x="-2" y="0"/>
            <a:ext cx="38285531"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966887" y="81066"/>
            <a:ext cx="32319885" cy="1625445"/>
          </a:xfrm>
          <a:prstGeom prst="rect">
            <a:avLst/>
          </a:prstGeom>
        </p:spPr>
        <p:txBody>
          <a:bodyPr wrap="square" lIns="0" tIns="0" rIns="0" bIns="0" rtlCol="0" anchor="t">
            <a:spAutoFit/>
          </a:bodyPr>
          <a:lstStyle/>
          <a:p>
            <a:pPr algn="ctr">
              <a:lnSpc>
                <a:spcPts val="6583"/>
              </a:lnSpc>
            </a:pPr>
            <a:r>
              <a:rPr lang="en-US" sz="4900" spc="700" dirty="0">
                <a:solidFill>
                  <a:srgbClr val="FFFFFF"/>
                </a:solidFill>
                <a:latin typeface="Times New Roman" panose="02020603050405020304" pitchFamily="18" charset="0"/>
                <a:cs typeface="Times New Roman" panose="02020603050405020304" pitchFamily="18" charset="0"/>
              </a:rPr>
              <a:t>CLASIFICACIÓN AUTOMÁTICA DE ROCAS PLUTÓNICAS EN DISPOSITIVOS iOS CON APRENDIZAJE AUTOMÁTICO APLICADO EN LA EXTRACCIÓN DE SOMBRAS Y COLORES</a:t>
            </a:r>
          </a:p>
        </p:txBody>
      </p:sp>
      <p:sp>
        <p:nvSpPr>
          <p:cNvPr id="36" name="TextBox 36"/>
          <p:cNvSpPr txBox="1"/>
          <p:nvPr/>
        </p:nvSpPr>
        <p:spPr>
          <a:xfrm>
            <a:off x="2966886" y="1790315"/>
            <a:ext cx="32319885" cy="1351396"/>
          </a:xfrm>
          <a:prstGeom prst="rect">
            <a:avLst/>
          </a:prstGeom>
        </p:spPr>
        <p:txBody>
          <a:bodyPr wrap="square" lIns="0" tIns="0" rIns="0" bIns="0" rtlCol="0" anchor="t">
            <a:spAutoFit/>
          </a:bodyPr>
          <a:lstStyle/>
          <a:p>
            <a:pPr algn="ctr">
              <a:lnSpc>
                <a:spcPts val="3872"/>
              </a:lnSpc>
            </a:pPr>
            <a:r>
              <a:rPr lang="es-ES_tradnl" sz="3200" b="1" spc="83" dirty="0">
                <a:solidFill>
                  <a:srgbClr val="FFFFFF"/>
                </a:solidFill>
                <a:latin typeface="Times New Roman" panose="02020603050405020304" pitchFamily="18" charset="0"/>
                <a:cs typeface="Times New Roman" panose="02020603050405020304" pitchFamily="18" charset="0"/>
              </a:rPr>
              <a:t>Sarah Hernández</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Germán H. Alférez,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Benjamin L. Clausen, Ph.D.</a:t>
            </a:r>
            <a:r>
              <a:rPr lang="es-ES_tradnl" sz="3200" b="1" spc="83" baseline="30000" dirty="0">
                <a:solidFill>
                  <a:srgbClr val="FFFFFF"/>
                </a:solidFill>
                <a:latin typeface="Times New Roman" panose="02020603050405020304" pitchFamily="18" charset="0"/>
                <a:cs typeface="Times New Roman" panose="02020603050405020304" pitchFamily="18" charset="0"/>
              </a:rPr>
              <a:t>2 3</a:t>
            </a:r>
            <a:r>
              <a:rPr lang="es-ES_tradnl" sz="3200" b="1" spc="83" dirty="0">
                <a:solidFill>
                  <a:srgbClr val="FFFFFF"/>
                </a:solidFill>
                <a:latin typeface="Times New Roman" panose="02020603050405020304" pitchFamily="18" charset="0"/>
                <a:cs typeface="Times New Roman" panose="02020603050405020304" pitchFamily="18" charset="0"/>
              </a:rPr>
              <a:t>;  Ana M. Martínez,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s-ES_tradnl" sz="2800" spc="75" baseline="30000" dirty="0">
                <a:solidFill>
                  <a:srgbClr val="FFFFFF"/>
                </a:solidFill>
                <a:latin typeface="Times New Roman" panose="02020603050405020304" pitchFamily="18" charset="0"/>
                <a:cs typeface="Times New Roman" panose="02020603050405020304" pitchFamily="18" charset="0"/>
              </a:rPr>
              <a:t>1 </a:t>
            </a:r>
            <a:r>
              <a:rPr lang="es-ES_tradnl" sz="2800" spc="75" dirty="0">
                <a:solidFill>
                  <a:srgbClr val="FFFFFF"/>
                </a:solidFill>
                <a:latin typeface="Times New Roman" panose="02020603050405020304" pitchFamily="18" charset="0"/>
                <a:cs typeface="Times New Roman" panose="02020603050405020304" pitchFamily="18" charset="0"/>
              </a:rPr>
              <a:t>Facultad de Ingeniería y Tecnología de la Universidad de Montemorelos;  </a:t>
            </a:r>
            <a:r>
              <a:rPr lang="es-ES_tradnl" sz="2800" spc="75" baseline="30000" dirty="0">
                <a:solidFill>
                  <a:srgbClr val="FFFFFF"/>
                </a:solidFill>
                <a:latin typeface="Times New Roman" panose="02020603050405020304" pitchFamily="18" charset="0"/>
                <a:cs typeface="Times New Roman" panose="02020603050405020304" pitchFamily="18" charset="0"/>
              </a:rPr>
              <a:t>2 </a:t>
            </a:r>
            <a:r>
              <a:rPr lang="es-ES_tradnl" sz="2800" spc="75" dirty="0">
                <a:solidFill>
                  <a:srgbClr val="FFFFFF"/>
                </a:solidFill>
                <a:latin typeface="Times New Roman" panose="02020603050405020304" pitchFamily="18" charset="0"/>
                <a:cs typeface="Times New Roman" panose="02020603050405020304" pitchFamily="18" charset="0"/>
              </a:rPr>
              <a:t>Departamento de Ciencias Biológicas y de la Tierra de la Universidad de Loma Linda;  </a:t>
            </a:r>
            <a:r>
              <a:rPr lang="es-ES_tradnl"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s-ES_tradnl" sz="2800" spc="75" dirty="0">
                <a:solidFill>
                  <a:srgbClr val="FFFFFF"/>
                </a:solidFill>
                <a:latin typeface="Times New Roman" panose="02020603050405020304" pitchFamily="18" charset="0"/>
                <a:cs typeface="Times New Roman" panose="02020603050405020304" pitchFamily="18" charset="0"/>
              </a:rPr>
              <a:t>1170469@alumno.um.edu.mx;  harveyalferez@um.edu.mx;  bclausen@llu.edu;  anmartinez@llu.edu</a:t>
            </a: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602227" y="467907"/>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5375144" y="49952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202080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97478" y="18189092"/>
              <a:ext cx="9036736"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2.</a:t>
              </a:r>
              <a:r>
                <a:rPr lang="es-ES_tradnl" sz="2000" dirty="0">
                  <a:solidFill>
                    <a:srgbClr val="343862"/>
                  </a:solidFill>
                  <a:latin typeface="Times New Roman" panose="02020603050405020304" pitchFamily="18" charset="0"/>
                  <a:cs typeface="Times New Roman" panose="02020603050405020304" pitchFamily="18" charset="0"/>
                </a:rPr>
                <a:t> Rocas de muestra con sus colores dominantes ordenados por porcentaje y su color promedio</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8285530" y="0"/>
            <a:ext cx="1582945"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8592268" y="4912944"/>
            <a:ext cx="1300919"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8592954" y="2"/>
            <a:ext cx="1300920" cy="460586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354044" y="3555863"/>
            <a:ext cx="10774512"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680614" y="3635377"/>
            <a:ext cx="10165853" cy="7899598"/>
          </a:xfrm>
          <a:prstGeom prst="rect">
            <a:avLst/>
          </a:prstGeom>
        </p:spPr>
        <p:txBody>
          <a:bodyPr wrap="square" lIns="0" tIns="0" rIns="0" bIns="0" rtlCol="0" anchor="t">
            <a:spAutoFit/>
          </a:bodyPr>
          <a:lstStyle/>
          <a:p>
            <a:pPr algn="just">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INTRODUCCIÓN</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color y la iluminación son propiedades importantes usadas para la clasificación de rocas plutónicas; Sin embargo, estas pueden ser difíciles de describir porque dependen de la percepción y experiencia del observador [1]. Aunque la clasificación de las rocas plutónicas puede hacerse mediante datos de varios instrumentos y técnicas geológicas, estas aproximaciones tienden a ser caras y tediosas. Además, no hay trabajos relacionados que implementen el Aprendizaje Automático (o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en dispositivos iOS. En esta investigación se extraen las sombras y colores dominantes en imágenes de rocas plutónicas para entrenar varios algoritmos de machine </a:t>
            </a:r>
            <a:r>
              <a:rPr lang="en-US" sz="3300" spc="192" dirty="0">
                <a:solidFill>
                  <a:srgbClr val="343862"/>
                </a:solidFill>
                <a:latin typeface="Times New Roman" panose="02020603050405020304" pitchFamily="18" charset="0"/>
                <a:cs typeface="Times New Roman" panose="02020603050405020304" pitchFamily="18" charset="0"/>
              </a:rPr>
              <a:t>learning</a:t>
            </a:r>
            <a:r>
              <a:rPr lang="es-ES_tradnl" sz="3300" spc="192" dirty="0">
                <a:solidFill>
                  <a:srgbClr val="343862"/>
                </a:solidFill>
                <a:latin typeface="Times New Roman" panose="02020603050405020304" pitchFamily="18" charset="0"/>
                <a:cs typeface="Times New Roman" panose="02020603050405020304" pitchFamily="18" charset="0"/>
              </a:rPr>
              <a:t> y desplegar el mejor modelo en una aplicación para iOS que clasifique automáticamente cuatro clases de rocas plutónicas, en orden de más oscuro a más claro: gabro, diorita, granodiorita y granito.</a:t>
            </a:r>
          </a:p>
        </p:txBody>
      </p:sp>
      <p:sp>
        <p:nvSpPr>
          <p:cNvPr id="46" name="TextBox 38">
            <a:extLst>
              <a:ext uri="{FF2B5EF4-FFF2-40B4-BE49-F238E27FC236}">
                <a16:creationId xmlns:a16="http://schemas.microsoft.com/office/drawing/2014/main" id="{58B58CAB-E0F7-0844-8945-A8105D73AB16}"/>
              </a:ext>
            </a:extLst>
          </p:cNvPr>
          <p:cNvSpPr txBox="1"/>
          <p:nvPr/>
        </p:nvSpPr>
        <p:spPr>
          <a:xfrm>
            <a:off x="680612" y="11538606"/>
            <a:ext cx="10165855" cy="10913244"/>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METODOLOGÍA</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Para entrenar los modelos usamos imágenes de rocas plutónicas que habían sido clasificadas usando datos petrográficos y químicos [2]. Véase los fundamentos de nuestra aproximación en la figura 1.</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1. Extracción de colores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colores dominantes fueron extraídos con el algoritmo de </a:t>
            </a:r>
            <a:r>
              <a:rPr lang="en-US" sz="3300" spc="192" dirty="0">
                <a:solidFill>
                  <a:srgbClr val="343862"/>
                </a:solidFill>
                <a:latin typeface="Times New Roman" panose="02020603050405020304" pitchFamily="18" charset="0"/>
                <a:cs typeface="Times New Roman" panose="02020603050405020304" pitchFamily="18" charset="0"/>
              </a:rPr>
              <a:t>K-means</a:t>
            </a:r>
            <a:r>
              <a:rPr lang="es-ES_tradnl" sz="3300" spc="192" dirty="0">
                <a:solidFill>
                  <a:srgbClr val="343862"/>
                </a:solidFill>
                <a:latin typeface="Times New Roman" panose="02020603050405020304" pitchFamily="18" charset="0"/>
                <a:cs typeface="Times New Roman" panose="02020603050405020304" pitchFamily="18" charset="0"/>
              </a:rPr>
              <a:t> agrupando los píxeles de las imágenes de rocas plutónicas de acuerdo a los espacios de color RGB y CIELAB (Fig. 2).</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2.  Entrenamiento de los modelos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datos de los cuatro colores dominantes de 283 imágenes fueron usadas para crear y evaluar varios modelos de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con los siguientes algoritmos: </a:t>
            </a:r>
            <a:r>
              <a:rPr lang="en-US" sz="3300" spc="192" dirty="0">
                <a:solidFill>
                  <a:srgbClr val="343862"/>
                </a:solidFill>
                <a:latin typeface="Times New Roman" panose="02020603050405020304" pitchFamily="18" charset="0"/>
                <a:cs typeface="Times New Roman" panose="02020603050405020304" pitchFamily="18" charset="0"/>
              </a:rPr>
              <a:t>Logistic Regression (LR), K-Nearest Neighbors (KNN), Decision Trees (DT), Support Vector Machines (SVM)</a:t>
            </a:r>
            <a:r>
              <a:rPr lang="es-ES_tradnl" sz="3300" spc="192" dirty="0">
                <a:solidFill>
                  <a:srgbClr val="343862"/>
                </a:solidFill>
                <a:latin typeface="Times New Roman" panose="02020603050405020304" pitchFamily="18" charset="0"/>
                <a:cs typeface="Times New Roman" panose="02020603050405020304" pitchFamily="18" charset="0"/>
              </a:rPr>
              <a:t>, y una </a:t>
            </a:r>
            <a:r>
              <a:rPr lang="en-US" sz="3300" spc="192" dirty="0">
                <a:solidFill>
                  <a:srgbClr val="343862"/>
                </a:solidFill>
                <a:latin typeface="Times New Roman" panose="02020603050405020304" pitchFamily="18" charset="0"/>
                <a:cs typeface="Times New Roman" panose="02020603050405020304" pitchFamily="18" charset="0"/>
              </a:rPr>
              <a:t>Convolutional Neural Network (CNN)</a:t>
            </a:r>
            <a:r>
              <a:rPr lang="es-ES_tradnl" sz="3300" spc="192" dirty="0">
                <a:solidFill>
                  <a:srgbClr val="343862"/>
                </a:solidFill>
                <a:latin typeface="Times New Roman" panose="02020603050405020304" pitchFamily="18" charset="0"/>
                <a:cs typeface="Times New Roman" panose="02020603050405020304" pitchFamily="18" charset="0"/>
              </a:rPr>
              <a:t>. Los experimentos fueron ejecutados primero con los colores dominantes en RGB y luego en CIELAB.</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3.  Creación de la aplicación para iOS </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mejor modelo después de la validación fue desplegado en una aplicación para iOS que clasifica los colores extraídos en nuevas imágenes de los cuatro tipos de rocas.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7E78FE-6D60-4055-A904-750FB4F1C9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1310</TotalTime>
  <Words>1179</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162</cp:revision>
  <dcterms:created xsi:type="dcterms:W3CDTF">2015-06-29T16:44:08Z</dcterms:created>
  <dcterms:modified xsi:type="dcterms:W3CDTF">2021-04-23T17:20:23Z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